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</p:sldMasterIdLst>
  <p:notesMasterIdLst>
    <p:notesMasterId r:id="rId35"/>
  </p:notesMasterIdLst>
  <p:sldIdLst>
    <p:sldId id="256" r:id="rId2"/>
    <p:sldId id="257" r:id="rId3"/>
    <p:sldId id="274" r:id="rId4"/>
    <p:sldId id="281" r:id="rId5"/>
    <p:sldId id="282" r:id="rId6"/>
    <p:sldId id="283" r:id="rId7"/>
    <p:sldId id="286" r:id="rId8"/>
    <p:sldId id="284" r:id="rId9"/>
    <p:sldId id="285" r:id="rId10"/>
    <p:sldId id="287" r:id="rId11"/>
    <p:sldId id="288" r:id="rId12"/>
    <p:sldId id="277" r:id="rId13"/>
    <p:sldId id="299" r:id="rId14"/>
    <p:sldId id="296" r:id="rId15"/>
    <p:sldId id="294" r:id="rId16"/>
    <p:sldId id="295" r:id="rId17"/>
    <p:sldId id="307" r:id="rId18"/>
    <p:sldId id="312" r:id="rId19"/>
    <p:sldId id="297" r:id="rId20"/>
    <p:sldId id="298" r:id="rId21"/>
    <p:sldId id="300" r:id="rId22"/>
    <p:sldId id="313" r:id="rId23"/>
    <p:sldId id="301" r:id="rId24"/>
    <p:sldId id="302" r:id="rId25"/>
    <p:sldId id="308" r:id="rId26"/>
    <p:sldId id="303" r:id="rId27"/>
    <p:sldId id="309" r:id="rId28"/>
    <p:sldId id="304" r:id="rId29"/>
    <p:sldId id="311" r:id="rId30"/>
    <p:sldId id="291" r:id="rId31"/>
    <p:sldId id="293" r:id="rId32"/>
    <p:sldId id="292" r:id="rId33"/>
    <p:sldId id="280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FFC9C9"/>
    <a:srgbClr val="FF5454"/>
    <a:srgbClr val="FFCDCD"/>
    <a:srgbClr val="FFF7F7"/>
    <a:srgbClr val="B00000"/>
    <a:srgbClr val="B91F13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1402" autoAdjust="0"/>
  </p:normalViewPr>
  <p:slideViewPr>
    <p:cSldViewPr snapToGrid="0">
      <p:cViewPr varScale="1">
        <p:scale>
          <a:sx n="106" d="100"/>
          <a:sy n="106" d="100"/>
        </p:scale>
        <p:origin x="82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e0087bf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e0087bf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913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e0087bf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e0087bf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347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34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211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08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8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61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02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93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Thread Pool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default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개수를 넘는 요청이 들어올 경우 응답 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d1682f4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d1682f4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908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 동기 방식의 결제 시스템을 비동기 처리를 통해 성능 향상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15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 동기 방식의 결제 시스템을 비동기 처리를 통해 성능 향상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6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811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29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41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11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95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0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435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28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26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E58-CD97-45AC-B7AD-655DFEA8F61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75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01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41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8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64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e0087bf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e0087bf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91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e0087bf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e0087bf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9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e0087bf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e0087bf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4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695993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81596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75654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18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38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18506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278743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646083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98968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315766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590186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86487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220365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5/20/2024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830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06612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DDIB</a:t>
            </a:r>
            <a:r>
              <a:rPr lang="en-US" altLang="ko" sz="550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! </a:t>
            </a:r>
            <a:r>
              <a:rPr lang="ko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</a:t>
            </a:r>
            <a:r>
              <a:rPr lang="ko" sz="5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띱!</a:t>
            </a:r>
            <a:endParaRPr sz="5500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8" y="3058569"/>
            <a:ext cx="8520600" cy="50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 smtClean="0">
                <a:solidFill>
                  <a:srgbClr val="FF5454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타임딜</a:t>
            </a:r>
            <a:r>
              <a:rPr lang="en-US" altLang="ko" sz="2000" dirty="0" smtClean="0">
                <a:solidFill>
                  <a:srgbClr val="FF5454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 대여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714" r="6664"/>
          <a:stretch/>
        </p:blipFill>
        <p:spPr>
          <a:xfrm>
            <a:off x="4104566" y="1296874"/>
            <a:ext cx="854295" cy="883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</a:t>
            </a:r>
            <a:r>
              <a:rPr lang="ko-KR" altLang="en-US" sz="24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58308" y="2588992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33904" y="2588992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42344" y="2588992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688459" y="2588992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11039" t="11866" r="9920" b="11672"/>
          <a:stretch/>
        </p:blipFill>
        <p:spPr>
          <a:xfrm>
            <a:off x="6873015" y="2842949"/>
            <a:ext cx="832513" cy="664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79110" y="3967345"/>
            <a:ext cx="202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간편결제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48894" y="3834614"/>
            <a:ext cx="202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 별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구독 알림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84" y="2892577"/>
            <a:ext cx="629031" cy="6379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24490" y="3834615"/>
            <a:ext cx="202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타임딜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상품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좋아요 및 </a:t>
            </a:r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알람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9024" y="3967345"/>
            <a:ext cx="202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타임딜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이벤트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484" y="2795287"/>
            <a:ext cx="609402" cy="802207"/>
          </a:xfrm>
          <a:prstGeom prst="rect">
            <a:avLst/>
          </a:prstGeom>
        </p:spPr>
      </p:pic>
      <p:cxnSp>
        <p:nvCxnSpPr>
          <p:cNvPr id="29" name="직선 연결선 28"/>
          <p:cNvCxnSpPr>
            <a:stCxn id="18" idx="0"/>
          </p:cNvCxnSpPr>
          <p:nvPr/>
        </p:nvCxnSpPr>
        <p:spPr>
          <a:xfrm flipV="1">
            <a:off x="1843158" y="1898501"/>
            <a:ext cx="2762938" cy="6904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7" idx="0"/>
          </p:cNvCxnSpPr>
          <p:nvPr/>
        </p:nvCxnSpPr>
        <p:spPr>
          <a:xfrm flipV="1">
            <a:off x="3634718" y="1898501"/>
            <a:ext cx="971378" cy="6904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9" idx="0"/>
          </p:cNvCxnSpPr>
          <p:nvPr/>
        </p:nvCxnSpPr>
        <p:spPr>
          <a:xfrm flipH="1" flipV="1">
            <a:off x="4606096" y="1898501"/>
            <a:ext cx="853026" cy="6904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9" idx="0"/>
          </p:cNvCxnSpPr>
          <p:nvPr/>
        </p:nvCxnSpPr>
        <p:spPr>
          <a:xfrm flipH="1" flipV="1">
            <a:off x="4606096" y="1898501"/>
            <a:ext cx="2683177" cy="6904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l="5630" t="6434"/>
          <a:stretch/>
        </p:blipFill>
        <p:spPr>
          <a:xfrm>
            <a:off x="5112214" y="2800174"/>
            <a:ext cx="693815" cy="68789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55" y="1064263"/>
            <a:ext cx="2150481" cy="8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6;p21"/>
          <p:cNvPicPr preferRelativeResize="0"/>
          <p:nvPr/>
        </p:nvPicPr>
        <p:blipFill rotWithShape="1">
          <a:blip r:embed="rId3">
            <a:alphaModFix/>
          </a:blip>
          <a:srcRect l="5289" t="11730" r="7441" b="16317"/>
          <a:stretch/>
        </p:blipFill>
        <p:spPr>
          <a:xfrm>
            <a:off x="3522845" y="1191636"/>
            <a:ext cx="2358189" cy="8614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03006" y="2628869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681803" y="2628869"/>
            <a:ext cx="1201628" cy="1172058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30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">
            <a:bevelT w="133350" h="1016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72323" y="3866414"/>
            <a:ext cx="202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타임딜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이벤트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플랫폼 대여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5656" y="3969747"/>
            <a:ext cx="202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타임딜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상품 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조회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연결선 12"/>
          <p:cNvCxnSpPr>
            <a:stCxn id="10" idx="0"/>
            <a:endCxn id="7" idx="2"/>
          </p:cNvCxnSpPr>
          <p:nvPr/>
        </p:nvCxnSpPr>
        <p:spPr>
          <a:xfrm flipV="1">
            <a:off x="3282617" y="2053097"/>
            <a:ext cx="1419323" cy="5757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9" idx="0"/>
            <a:endCxn id="7" idx="2"/>
          </p:cNvCxnSpPr>
          <p:nvPr/>
        </p:nvCxnSpPr>
        <p:spPr>
          <a:xfrm flipH="1" flipV="1">
            <a:off x="4701940" y="2053097"/>
            <a:ext cx="1201880" cy="5757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7048" t="5445" r="4343" b="3813"/>
          <a:stretch/>
        </p:blipFill>
        <p:spPr>
          <a:xfrm>
            <a:off x="2924218" y="2829522"/>
            <a:ext cx="716798" cy="7707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6516" t="8578" r="4858" b="7092"/>
          <a:stretch/>
        </p:blipFill>
        <p:spPr>
          <a:xfrm>
            <a:off x="5516239" y="2914558"/>
            <a:ext cx="775161" cy="6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41332" y="2626875"/>
            <a:ext cx="156385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b="1" dirty="0">
                <a:solidFill>
                  <a:srgbClr val="FF545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상품 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 관리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3348" y="1483877"/>
            <a:ext cx="444892" cy="2651104"/>
            <a:chOff x="304800" y="1200150"/>
            <a:chExt cx="444892" cy="191019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04800" y="1200150"/>
              <a:ext cx="0" cy="1910194"/>
            </a:xfrm>
            <a:prstGeom prst="line">
              <a:avLst/>
            </a:prstGeom>
            <a:ln w="28575">
              <a:solidFill>
                <a:srgbClr val="617B7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0298" y="1306398"/>
              <a:ext cx="359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601769" y="2626876"/>
            <a:ext cx="205502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b="1" dirty="0" smtClean="0">
                <a:solidFill>
                  <a:srgbClr val="FF545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대용량 </a:t>
            </a:r>
            <a:r>
              <a:rPr lang="ko-KR" altLang="en-US" sz="2300" b="1" dirty="0">
                <a:solidFill>
                  <a:srgbClr val="FF545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트래픽 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상황에서도</a:t>
            </a:r>
            <a:endParaRPr lang="en-US" altLang="ko-KR" sz="23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300" b="1" dirty="0" smtClean="0">
                <a:solidFill>
                  <a:srgbClr val="FF545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안정적</a:t>
            </a:r>
            <a:r>
              <a:rPr lang="ko-KR" altLang="en-US" sz="2300" dirty="0" smtClean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작동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02323" y="2626875"/>
            <a:ext cx="207571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b="1" dirty="0" smtClean="0">
                <a:solidFill>
                  <a:srgbClr val="FF545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동시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</a:t>
            </a:r>
            <a:endParaRPr lang="en-US" altLang="ko-KR" sz="23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여러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 </a:t>
            </a:r>
            <a:r>
              <a:rPr lang="ko-KR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요청 처리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521169" y="1483877"/>
            <a:ext cx="494584" cy="2651104"/>
            <a:chOff x="304800" y="1200150"/>
            <a:chExt cx="494584" cy="1910194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304800" y="1200150"/>
              <a:ext cx="0" cy="1910194"/>
            </a:xfrm>
            <a:prstGeom prst="line">
              <a:avLst/>
            </a:prstGeom>
            <a:ln w="28575">
              <a:solidFill>
                <a:srgbClr val="617B7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90298" y="1306398"/>
              <a:ext cx="409086" cy="40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266202" y="1495560"/>
            <a:ext cx="505806" cy="2639421"/>
            <a:chOff x="304800" y="1200150"/>
            <a:chExt cx="505806" cy="1910194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304800" y="1200150"/>
              <a:ext cx="0" cy="1910194"/>
            </a:xfrm>
            <a:prstGeom prst="line">
              <a:avLst/>
            </a:prstGeom>
            <a:ln w="28575">
              <a:solidFill>
                <a:srgbClr val="617B7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90298" y="1306398"/>
              <a:ext cx="420308" cy="40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3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48" y="1456573"/>
            <a:ext cx="854514" cy="978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36" y="1510174"/>
            <a:ext cx="974027" cy="9783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883" y="1402974"/>
            <a:ext cx="1137474" cy="1085556"/>
          </a:xfrm>
          <a:prstGeom prst="rect">
            <a:avLst/>
          </a:prstGeom>
        </p:spPr>
      </p:pic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7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48357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시연</a:t>
            </a:r>
            <a:r>
              <a:rPr lang="en-US" altLang="ko-KR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!</a:t>
            </a:r>
            <a:r>
              <a:rPr lang="ko-KR" altLang="en-US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endParaRPr sz="5500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714" r="6664"/>
          <a:stretch/>
        </p:blipFill>
        <p:spPr>
          <a:xfrm>
            <a:off x="4104566" y="1714321"/>
            <a:ext cx="854295" cy="8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4838698" y="1959299"/>
            <a:ext cx="506015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30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  </a:t>
            </a:r>
            <a:r>
              <a:rPr lang="en-US" altLang="ko-KR" sz="27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MSA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012" b="609"/>
          <a:stretch/>
        </p:blipFill>
        <p:spPr>
          <a:xfrm>
            <a:off x="228213" y="1176285"/>
            <a:ext cx="4484283" cy="3633842"/>
          </a:xfrm>
          <a:prstGeom prst="rect">
            <a:avLst/>
          </a:prstGeom>
        </p:spPr>
      </p:pic>
      <p:sp>
        <p:nvSpPr>
          <p:cNvPr id="9" name="object 7"/>
          <p:cNvSpPr txBox="1">
            <a:spLocks/>
          </p:cNvSpPr>
          <p:nvPr/>
        </p:nvSpPr>
        <p:spPr>
          <a:xfrm>
            <a:off x="4838698" y="2711774"/>
            <a:ext cx="416956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355600" lvl="2" indent="-342900">
              <a:spcBef>
                <a:spcPts val="100"/>
              </a:spcBef>
              <a:buFontTx/>
              <a:buChar char="-"/>
              <a:tabLst>
                <a:tab pos="651510" algn="l"/>
              </a:tabLst>
            </a:pPr>
            <a:r>
              <a:rPr lang="ko-KR" altLang="en-US" sz="250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대용량 트래픽</a:t>
            </a:r>
            <a:r>
              <a:rPr lang="ko-KR" altLang="en-US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환경에서</a:t>
            </a:r>
            <a:endParaRPr lang="en-US" altLang="ko-KR" sz="2500" spc="-8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lvl="2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5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</a:t>
            </a:r>
            <a:r>
              <a:rPr lang="ko-KR" altLang="en-US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분리를 통한 </a:t>
            </a:r>
            <a:r>
              <a:rPr lang="en-US" altLang="ko-KR" sz="250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SPOF</a:t>
            </a: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해결</a:t>
            </a:r>
            <a:endParaRPr lang="en-US" altLang="ko-KR" sz="2500" spc="-8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89" y="3455754"/>
            <a:ext cx="1412206" cy="10137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98" y="1999152"/>
            <a:ext cx="444605" cy="4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3314" name="Picture 2" descr="post-thumbn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4"/>
          <a:stretch/>
        </p:blipFill>
        <p:spPr bwMode="auto">
          <a:xfrm>
            <a:off x="4036636" y="1119472"/>
            <a:ext cx="4994227" cy="32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7"/>
          <p:cNvSpPr txBox="1">
            <a:spLocks/>
          </p:cNvSpPr>
          <p:nvPr/>
        </p:nvSpPr>
        <p:spPr>
          <a:xfrm>
            <a:off x="640921" y="2668961"/>
            <a:ext cx="3386144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2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Pod </a:t>
            </a:r>
            <a:r>
              <a:rPr lang="ko-KR" altLang="en-US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관리를 통한</a:t>
            </a:r>
            <a:endParaRPr lang="en-US" altLang="ko-KR" sz="2500" spc="-8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lvl="2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en-US" altLang="ko-KR" sz="250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Load Balancing </a:t>
            </a:r>
            <a:r>
              <a:rPr lang="ko-KR" altLang="en-US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적용</a:t>
            </a:r>
            <a:endParaRPr lang="ko-KR" altLang="en-US" sz="2500" kern="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-47566" y="1999001"/>
            <a:ext cx="467905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Kubernetes </a:t>
            </a:r>
            <a:r>
              <a:rPr lang="ko-KR" altLang="en-US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환경 구축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5" y="1985747"/>
            <a:ext cx="435766" cy="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294" name="Picture 6" descr="Horizontal pod scal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"/>
          <a:stretch/>
        </p:blipFill>
        <p:spPr bwMode="auto">
          <a:xfrm>
            <a:off x="4027065" y="938404"/>
            <a:ext cx="4897860" cy="40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7"/>
          <p:cNvSpPr txBox="1">
            <a:spLocks/>
          </p:cNvSpPr>
          <p:nvPr/>
        </p:nvSpPr>
        <p:spPr>
          <a:xfrm>
            <a:off x="-47566" y="1999001"/>
            <a:ext cx="467905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Kubernetes </a:t>
            </a:r>
            <a:r>
              <a:rPr lang="ko-KR" altLang="en-US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환경 구축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640921" y="2668961"/>
            <a:ext cx="3386144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2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en-US" altLang="ko-KR" sz="25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CPU </a:t>
            </a:r>
            <a:r>
              <a:rPr lang="ko-KR" altLang="en-US" sz="25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사용률에 따른</a:t>
            </a:r>
            <a:endParaRPr lang="en-US" altLang="ko-KR" sz="2500" spc="-8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lvl="2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5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en-US" altLang="ko-KR" sz="250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Auto </a:t>
            </a:r>
            <a:r>
              <a:rPr lang="en-US" altLang="ko-KR" sz="2500" spc="-8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Scaling </a:t>
            </a:r>
            <a:r>
              <a:rPr lang="ko-KR" altLang="en-US" sz="25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적용</a:t>
            </a:r>
            <a:endParaRPr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5" y="1985747"/>
            <a:ext cx="435766" cy="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Prometheus + </a:t>
            </a:r>
            <a:r>
              <a:rPr lang="en-US" altLang="ko-KR" sz="27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Grafana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586318"/>
            <a:ext cx="7602174" cy="3459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98" y="1012301"/>
            <a:ext cx="433388" cy="4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Prometheus + </a:t>
            </a:r>
            <a:r>
              <a:rPr lang="en-US" altLang="ko-KR" sz="27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Grafana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00" y="1626019"/>
            <a:ext cx="6969087" cy="3312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98" y="1012301"/>
            <a:ext cx="433388" cy="4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3071872" y="1270338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</a:t>
            </a:r>
            <a:r>
              <a:rPr lang="en-US" altLang="ko-KR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+ </a:t>
            </a:r>
            <a:r>
              <a:rPr lang="en-US" altLang="ko-KR" sz="27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WebFlux</a:t>
            </a:r>
            <a:r>
              <a:rPr lang="en-US" altLang="ko-KR" sz="27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70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대기열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242" name="Picture 2" descr="시리즈 | Spring WebFlux - zini9188.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2" y="2124074"/>
            <a:ext cx="1639700" cy="16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B] Red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82" y="1750348"/>
            <a:ext cx="3721790" cy="25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7"/>
          <p:cNvSpPr txBox="1">
            <a:spLocks/>
          </p:cNvSpPr>
          <p:nvPr/>
        </p:nvSpPr>
        <p:spPr>
          <a:xfrm>
            <a:off x="4445842" y="2485449"/>
            <a:ext cx="41909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60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+</a:t>
            </a:r>
            <a:endParaRPr lang="ko-KR" altLang="en-US" sz="60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7328" y="3995217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Reactive 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프로그래밍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 err="1" smtClean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Zset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선착순 입장 보장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0335" y="4123093"/>
            <a:ext cx="259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b="1" dirty="0" smtClean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비동기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1" dirty="0" err="1" smtClean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논블로킹</a:t>
            </a: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지원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488" y="1270338"/>
            <a:ext cx="423566" cy="4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>
            <a:spLocks/>
          </p:cNvSpPr>
          <p:nvPr/>
        </p:nvSpPr>
        <p:spPr>
          <a:xfrm>
            <a:off x="914400" y="1144276"/>
            <a:ext cx="6092812" cy="3642664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기획 배경</a:t>
            </a:r>
            <a:endParaRPr lang="en-US" altLang="ko-KR" sz="2300" spc="-155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 소개</a:t>
            </a:r>
            <a:endParaRPr lang="en-US" altLang="ko-KR" sz="2300" spc="-155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</a:t>
            </a:r>
            <a:endParaRPr lang="en-US" altLang="ko-KR" sz="2300" spc="-155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시연</a:t>
            </a:r>
            <a:endParaRPr lang="en-US" altLang="ko-KR" sz="2300" kern="0" spc="-155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스택 소개</a:t>
            </a:r>
            <a:endParaRPr lang="en-US" altLang="ko-KR" sz="2300" kern="0" spc="-155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ko-KR" altLang="en-US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소개</a:t>
            </a:r>
            <a:endParaRPr lang="en-US" altLang="ko-KR" sz="2300" spc="-155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83235" indent="-457200" latinLnBrk="0">
              <a:spcBef>
                <a:spcPts val="1285"/>
              </a:spcBef>
              <a:buFont typeface="+mj-lt"/>
              <a:buAutoNum type="arabicPeriod"/>
              <a:tabLst>
                <a:tab pos="653415" algn="l"/>
              </a:tabLst>
            </a:pPr>
            <a:r>
              <a:rPr lang="en-US" altLang="ko-KR" sz="2300" spc="-15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Q&amp;A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798231" y="338132"/>
            <a:ext cx="31625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pt-BR" sz="4800" b="0" kern="0" spc="235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pt-BR" sz="4800" b="0" kern="0" spc="-285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pt-BR" sz="4800" b="0" kern="0" spc="38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</a:t>
            </a:r>
            <a:r>
              <a:rPr lang="pt-BR" sz="4800" b="0" kern="0" spc="-28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pt-BR" sz="4800" b="0" kern="0" spc="335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</a:t>
            </a:r>
            <a:r>
              <a:rPr lang="pt-BR" sz="4800" b="0" kern="0" spc="-28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pt-BR" sz="4800" b="0" kern="0" spc="455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</a:t>
            </a:r>
            <a:r>
              <a:rPr lang="pt-BR" sz="4800" b="0" kern="0" spc="-28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pt-BR" sz="4800" b="0" kern="0" spc="89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X</a:t>
            </a:r>
            <a:endParaRPr lang="pt-BR" sz="4800" b="0" kern="0" dirty="0">
              <a:solidFill>
                <a:srgbClr val="FF545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2"/>
          <a:stretch/>
        </p:blipFill>
        <p:spPr>
          <a:xfrm>
            <a:off x="4943024" y="2811327"/>
            <a:ext cx="3127912" cy="1054435"/>
          </a:xfrm>
          <a:prstGeom prst="rect">
            <a:avLst/>
          </a:prstGeom>
        </p:spPr>
      </p:pic>
      <p:sp>
        <p:nvSpPr>
          <p:cNvPr id="8" name="object 7"/>
          <p:cNvSpPr txBox="1">
            <a:spLocks/>
          </p:cNvSpPr>
          <p:nvPr/>
        </p:nvSpPr>
        <p:spPr>
          <a:xfrm>
            <a:off x="3071872" y="1270338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</a:t>
            </a:r>
            <a:r>
              <a:rPr lang="en-US" altLang="ko-KR" sz="27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+ </a:t>
            </a:r>
            <a:r>
              <a:rPr lang="en-US" altLang="ko-KR" sz="27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WebFlux</a:t>
            </a:r>
            <a:r>
              <a:rPr lang="en-US" altLang="ko-KR" sz="27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70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대기열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24" y="2811327"/>
            <a:ext cx="3216960" cy="1047156"/>
          </a:xfrm>
          <a:prstGeom prst="rect">
            <a:avLst/>
          </a:prstGeom>
        </p:spPr>
      </p:pic>
      <p:sp>
        <p:nvSpPr>
          <p:cNvPr id="12" name="object 7"/>
          <p:cNvSpPr txBox="1">
            <a:spLocks/>
          </p:cNvSpPr>
          <p:nvPr/>
        </p:nvSpPr>
        <p:spPr>
          <a:xfrm>
            <a:off x="1774346" y="2198561"/>
            <a:ext cx="2028640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3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MVC + RDBMS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5422052" y="2198561"/>
            <a:ext cx="2320857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30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</a:t>
            </a:r>
            <a:r>
              <a:rPr lang="en-US" altLang="ko-KR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+ </a:t>
            </a:r>
            <a:r>
              <a:rPr lang="en-US" altLang="ko-KR" sz="230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WebFlux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488" y="1270338"/>
            <a:ext cx="423566" cy="4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object 7"/>
          <p:cNvSpPr txBox="1">
            <a:spLocks/>
          </p:cNvSpPr>
          <p:nvPr/>
        </p:nvSpPr>
        <p:spPr>
          <a:xfrm>
            <a:off x="3071872" y="1270338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결제시스템 비동기 처리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3" y="1878516"/>
            <a:ext cx="5542266" cy="295822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305352" y="2464067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rgbClr val="FF0000"/>
              </a:gs>
              <a:gs pos="60000">
                <a:srgbClr val="FF8F8F"/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305352" y="3785937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rgbClr val="FF0000"/>
              </a:gs>
              <a:gs pos="60000">
                <a:srgbClr val="FF8F8F"/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bject 7"/>
          <p:cNvSpPr txBox="1">
            <a:spLocks/>
          </p:cNvSpPr>
          <p:nvPr/>
        </p:nvSpPr>
        <p:spPr>
          <a:xfrm>
            <a:off x="7059051" y="2328424"/>
            <a:ext cx="169074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 </a:t>
            </a:r>
            <a:r>
              <a:rPr lang="en-US" altLang="ko-KR" sz="3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83</a:t>
            </a: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7059051" y="3658315"/>
            <a:ext cx="169074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 </a:t>
            </a:r>
            <a:r>
              <a:rPr lang="en-US" altLang="ko-KR" sz="3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14</a:t>
            </a: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38" y="1252864"/>
            <a:ext cx="438441" cy="4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object 7"/>
          <p:cNvSpPr txBox="1">
            <a:spLocks/>
          </p:cNvSpPr>
          <p:nvPr/>
        </p:nvSpPr>
        <p:spPr>
          <a:xfrm>
            <a:off x="3071872" y="1270338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결제시스템 비동기 처리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3" y="1878516"/>
            <a:ext cx="5542266" cy="295822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305352" y="2464067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rgbClr val="FF0000"/>
              </a:gs>
              <a:gs pos="60000">
                <a:srgbClr val="FF8F8F"/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305352" y="3785937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rgbClr val="FF0000"/>
              </a:gs>
              <a:gs pos="60000">
                <a:srgbClr val="FF8F8F"/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object 7"/>
          <p:cNvSpPr txBox="1">
            <a:spLocks/>
          </p:cNvSpPr>
          <p:nvPr/>
        </p:nvSpPr>
        <p:spPr>
          <a:xfrm>
            <a:off x="7059051" y="2328424"/>
            <a:ext cx="169074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 </a:t>
            </a:r>
            <a:r>
              <a:rPr lang="en-US" altLang="ko-KR" sz="3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83</a:t>
            </a: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7059051" y="3658315"/>
            <a:ext cx="169074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 </a:t>
            </a:r>
            <a:r>
              <a:rPr lang="en-US" altLang="ko-KR" sz="3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14</a:t>
            </a:r>
            <a:r>
              <a:rPr lang="ko-KR" altLang="en-US" sz="23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</a:t>
            </a:r>
            <a:endParaRPr lang="ko-KR" altLang="en-US" sz="23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238" y="1252864"/>
            <a:ext cx="438441" cy="4588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b="1" dirty="0" smtClean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1000</a:t>
            </a:r>
            <a:r>
              <a:rPr lang="ko-KR" altLang="en-US" sz="7000" b="1" dirty="0" smtClean="0"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ko-KR" altLang="en-US" sz="7000" b="1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요청</a:t>
            </a:r>
            <a:endParaRPr lang="en-US" altLang="ko-KR" sz="7000" b="1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7000" b="1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</a:t>
            </a:r>
            <a:r>
              <a:rPr lang="ko-KR" altLang="en-US" sz="7000" b="1" dirty="0" smtClean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약 </a:t>
            </a:r>
            <a:r>
              <a:rPr lang="en-US" altLang="ko-KR" sz="7000" b="1" dirty="0" smtClean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7000" b="1" dirty="0" smtClean="0">
                <a:solidFill>
                  <a:srgbClr val="FFC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 </a:t>
            </a:r>
            <a:r>
              <a:rPr lang="ko-KR" altLang="en-US" sz="7000" b="1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향상</a:t>
            </a:r>
            <a:endParaRPr lang="ko-KR" altLang="en-US" sz="7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82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Redisson</a:t>
            </a: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동시성 처리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42" y="1598025"/>
            <a:ext cx="5289348" cy="34647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42082" y="1623640"/>
            <a:ext cx="1302578" cy="666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87889" y="4361483"/>
            <a:ext cx="3043586" cy="666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7"/>
          <p:cNvSpPr txBox="1">
            <a:spLocks/>
          </p:cNvSpPr>
          <p:nvPr/>
        </p:nvSpPr>
        <p:spPr>
          <a:xfrm>
            <a:off x="2188794" y="4410390"/>
            <a:ext cx="95586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구매량</a:t>
            </a:r>
            <a:r>
              <a:rPr lang="ko-KR" altLang="en-US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50</a:t>
            </a:r>
          </a:p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kern="0" spc="-80" dirty="0" smtClean="0">
                <a:solidFill>
                  <a:schemeClr val="accent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성공</a:t>
            </a:r>
            <a:endParaRPr lang="ko-KR" altLang="en-US" kern="0" dirty="0">
              <a:solidFill>
                <a:schemeClr val="accent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object 7"/>
          <p:cNvSpPr txBox="1">
            <a:spLocks/>
          </p:cNvSpPr>
          <p:nvPr/>
        </p:nvSpPr>
        <p:spPr>
          <a:xfrm>
            <a:off x="3053200" y="4410390"/>
            <a:ext cx="95586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구매량</a:t>
            </a:r>
            <a:r>
              <a:rPr lang="ko-KR" altLang="en-US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50</a:t>
            </a:r>
          </a:p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kern="0" spc="-80" dirty="0" smtClean="0">
                <a:solidFill>
                  <a:schemeClr val="accent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성공</a:t>
            </a:r>
            <a:endParaRPr lang="ko-KR" altLang="en-US" kern="0" dirty="0">
              <a:solidFill>
                <a:schemeClr val="accent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object 7"/>
          <p:cNvSpPr txBox="1">
            <a:spLocks/>
          </p:cNvSpPr>
          <p:nvPr/>
        </p:nvSpPr>
        <p:spPr>
          <a:xfrm>
            <a:off x="3877088" y="4410390"/>
            <a:ext cx="95586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구매량</a:t>
            </a:r>
            <a:r>
              <a:rPr lang="ko-KR" altLang="en-US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50</a:t>
            </a:r>
          </a:p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kern="0" spc="-80" dirty="0" smtClean="0">
                <a:solidFill>
                  <a:schemeClr val="accent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성공</a:t>
            </a:r>
            <a:endParaRPr lang="ko-KR" altLang="en-US" kern="0" dirty="0">
              <a:solidFill>
                <a:schemeClr val="accent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9484" y="3524319"/>
            <a:ext cx="3043586" cy="666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7"/>
          <p:cNvSpPr txBox="1">
            <a:spLocks/>
          </p:cNvSpPr>
          <p:nvPr/>
        </p:nvSpPr>
        <p:spPr>
          <a:xfrm>
            <a:off x="5604680" y="3524319"/>
            <a:ext cx="21078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18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재고량을 초과한 </a:t>
            </a:r>
            <a:r>
              <a:rPr lang="ko-KR" altLang="en-US" sz="180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구매량</a:t>
            </a:r>
            <a:endParaRPr lang="en-US" altLang="ko-KR" sz="1800" spc="-8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lvl="1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18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→ </a:t>
            </a:r>
            <a:r>
              <a:rPr lang="ko-KR" altLang="en-US" sz="180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동시성 이슈</a:t>
            </a:r>
            <a:endParaRPr lang="ko-KR" altLang="en-US" sz="1800" kern="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object 7"/>
          <p:cNvSpPr txBox="1">
            <a:spLocks/>
          </p:cNvSpPr>
          <p:nvPr/>
        </p:nvSpPr>
        <p:spPr>
          <a:xfrm>
            <a:off x="2002358" y="1909309"/>
            <a:ext cx="9558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2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18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재고</a:t>
            </a:r>
            <a:r>
              <a:rPr lang="en-US" altLang="ko-KR" sz="18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8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100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55304" y="2557896"/>
            <a:ext cx="578712" cy="308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7"/>
          <p:cNvSpPr txBox="1">
            <a:spLocks/>
          </p:cNvSpPr>
          <p:nvPr/>
        </p:nvSpPr>
        <p:spPr>
          <a:xfrm>
            <a:off x="3562661" y="2545020"/>
            <a:ext cx="9558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2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18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구매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23952" y="3533359"/>
            <a:ext cx="829902" cy="666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869896" y="3672423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chemeClr val="tx1"/>
              </a:gs>
              <a:gs pos="60000">
                <a:schemeClr val="bg2">
                  <a:lumMod val="50000"/>
                </a:schemeClr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55" y="1017915"/>
            <a:ext cx="455065" cy="4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7" grpId="0"/>
      <p:bldP spid="20" grpId="0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3" y="1924050"/>
            <a:ext cx="8010896" cy="2786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52" y="1729172"/>
            <a:ext cx="2341959" cy="1365058"/>
          </a:xfrm>
          <a:prstGeom prst="rect">
            <a:avLst/>
          </a:prstGeom>
        </p:spPr>
      </p:pic>
      <p:sp>
        <p:nvSpPr>
          <p:cNvPr id="9" name="object 7"/>
          <p:cNvSpPr txBox="1">
            <a:spLocks/>
          </p:cNvSpPr>
          <p:nvPr/>
        </p:nvSpPr>
        <p:spPr>
          <a:xfrm>
            <a:off x="2317188" y="1888775"/>
            <a:ext cx="202864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69900" lvl="1" indent="-457200" algn="ctr">
              <a:spcBef>
                <a:spcPts val="100"/>
              </a:spcBef>
              <a:buAutoNum type="arabicPeriod"/>
              <a:tabLst>
                <a:tab pos="651510" algn="l"/>
              </a:tabLst>
            </a:pPr>
            <a:r>
              <a:rPr lang="ko-KR" altLang="en-US" sz="21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ko-KR" altLang="en-US" sz="21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락을</a:t>
            </a:r>
            <a:endParaRPr lang="en-US" altLang="ko-KR" sz="2100" kern="0" spc="-8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21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해제하였습니다</a:t>
            </a:r>
            <a:r>
              <a:rPr lang="en-US" altLang="ko-KR" sz="21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en-US" altLang="ko-KR" sz="21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21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3969461"/>
            <a:ext cx="2071502" cy="1174039"/>
          </a:xfrm>
          <a:prstGeom prst="rect">
            <a:avLst/>
          </a:prstGeom>
        </p:spPr>
      </p:pic>
      <p:sp>
        <p:nvSpPr>
          <p:cNvPr id="12" name="object 7"/>
          <p:cNvSpPr txBox="1">
            <a:spLocks/>
          </p:cNvSpPr>
          <p:nvPr/>
        </p:nvSpPr>
        <p:spPr>
          <a:xfrm>
            <a:off x="3850604" y="4498776"/>
            <a:ext cx="202864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1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락</a:t>
            </a:r>
            <a:r>
              <a:rPr lang="ko-KR" altLang="en-US" sz="21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획득 시도</a:t>
            </a:r>
            <a:endParaRPr lang="ko-KR" altLang="en-US" sz="21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Redisson</a:t>
            </a: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동시성 처리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555" y="1017915"/>
            <a:ext cx="455065" cy="4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Redisson</a:t>
            </a: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동시성 처리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4338" name="Picture 2" descr="Redisson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1" y="1647826"/>
            <a:ext cx="1562099" cy="1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3660" y="3405784"/>
            <a:ext cx="2924850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분산 </a:t>
            </a:r>
            <a:r>
              <a:rPr lang="ko-KR" altLang="en-US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락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적용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25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280658" y="3567926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chemeClr val="tx1"/>
              </a:gs>
              <a:gs pos="60000">
                <a:schemeClr val="bg2">
                  <a:lumMod val="50000"/>
                </a:schemeClr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8510" y="3411514"/>
            <a:ext cx="2924850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동시성 이슈 해결</a:t>
            </a:r>
            <a:endParaRPr lang="en-US" altLang="ko-KR" sz="2500" dirty="0" smtClean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3660" y="4023962"/>
            <a:ext cx="2924850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pub/sub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방식</a:t>
            </a:r>
            <a:endParaRPr lang="en-US" altLang="ko-KR" sz="25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4280658" y="4216025"/>
            <a:ext cx="580188" cy="370573"/>
          </a:xfrm>
          <a:prstGeom prst="rightArrow">
            <a:avLst>
              <a:gd name="adj1" fmla="val 50000"/>
              <a:gd name="adj2" fmla="val 65789"/>
            </a:avLst>
          </a:prstGeom>
          <a:gradFill>
            <a:gsLst>
              <a:gs pos="3422">
                <a:schemeClr val="tx1"/>
              </a:gs>
              <a:gs pos="60000">
                <a:schemeClr val="bg2">
                  <a:lumMod val="50000"/>
                </a:schemeClr>
              </a:gs>
              <a:gs pos="96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6211" y="4020166"/>
            <a:ext cx="2924850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부하</a:t>
            </a:r>
            <a:r>
              <a:rPr lang="en-US" altLang="ko-KR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감소</a:t>
            </a:r>
            <a:endParaRPr lang="en-US" altLang="ko-KR" sz="2500" dirty="0" smtClean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55" y="1017915"/>
            <a:ext cx="455065" cy="4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Spring Batch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84" y="1710143"/>
            <a:ext cx="5338763" cy="32693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656" y="1023021"/>
            <a:ext cx="434720" cy="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Spring Batch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410" name="Picture 2" descr="Spring Batch 5.0 이후 (SpringBoot 3.0 이후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6" t="16788" r="15583" b="16963"/>
          <a:stretch/>
        </p:blipFill>
        <p:spPr bwMode="auto">
          <a:xfrm>
            <a:off x="3717376" y="1723643"/>
            <a:ext cx="1959851" cy="1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39516" y="3662364"/>
            <a:ext cx="42319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타임딜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상품 </a:t>
            </a:r>
            <a:r>
              <a:rPr lang="ko-KR" altLang="en-US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상태 관리 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</a:t>
            </a:r>
            <a:endParaRPr lang="en-US" altLang="ko-KR" sz="25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50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관심 상품 오픈 </a:t>
            </a:r>
            <a:r>
              <a:rPr lang="ko-KR" altLang="en-US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알람</a:t>
            </a:r>
            <a:r>
              <a:rPr lang="ko-KR" alt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시스템</a:t>
            </a:r>
            <a:endParaRPr lang="en-US" altLang="ko-KR" sz="25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656" y="1023021"/>
            <a:ext cx="434720" cy="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EKF : Logging System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12" y="1474815"/>
            <a:ext cx="5514975" cy="3734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1037155"/>
            <a:ext cx="423863" cy="4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3071872" y="1017915"/>
            <a:ext cx="358610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1" algn="ctr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7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EKF : Logging System</a:t>
            </a:r>
            <a:endParaRPr lang="ko-KR" altLang="en-US" sz="27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33" t="5324" b="18820"/>
          <a:stretch/>
        </p:blipFill>
        <p:spPr>
          <a:xfrm>
            <a:off x="-4763" y="1605558"/>
            <a:ext cx="9144000" cy="33855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1037155"/>
            <a:ext cx="423863" cy="4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55191" y="-2564014"/>
            <a:ext cx="63030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</a:p>
          <a:p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en-US" altLang="ko-KR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en-US" altLang="ko-KR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</a:p>
          <a:p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  <a:endParaRPr lang="en-US" altLang="ko-KR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</a:t>
            </a:r>
          </a:p>
          <a:p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  <a:endParaRPr lang="en-US" altLang="ko-KR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3058" y="2915200"/>
            <a:ext cx="6303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</a:t>
            </a:r>
          </a:p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</a:p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</a:p>
          <a:p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73635" y="-2571214"/>
            <a:ext cx="3109565" cy="5565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62339" y="2993090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조</a:t>
            </a:r>
            <a:endParaRPr lang="ko-KR" altLang="en-US" sz="4500" b="1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6250" y="1636650"/>
            <a:ext cx="6064092" cy="94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대한민국 총 </a:t>
            </a:r>
            <a:r>
              <a:rPr lang="ko-KR" altLang="en-US" sz="4300" b="1" dirty="0" smtClean="0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광고비</a:t>
            </a:r>
            <a:endParaRPr lang="ko-KR" altLang="en-US" sz="4300" b="1" dirty="0">
              <a:solidFill>
                <a:srgbClr val="0070C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object 7"/>
          <p:cNvSpPr txBox="1">
            <a:spLocks/>
          </p:cNvSpPr>
          <p:nvPr/>
        </p:nvSpPr>
        <p:spPr>
          <a:xfrm>
            <a:off x="488521" y="3342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r>
              <a:rPr lang="en-US" altLang="ko-KR" sz="2400" kern="0" spc="-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 </a:t>
            </a:r>
            <a:r>
              <a:rPr lang="ko-KR" altLang="en-US" sz="2400" kern="0" spc="-1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배경</a:t>
            </a:r>
            <a:endParaRPr lang="ko-KR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38388" y="3831290"/>
            <a:ext cx="3792012" cy="5565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8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9.87654E-7 L 0.00104 -0.540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1.05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3" y="844142"/>
            <a:ext cx="6392028" cy="43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 </a:t>
            </a:r>
            <a:r>
              <a:rPr lang="ko-KR" altLang="en-US" sz="24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 소개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12" y="858582"/>
            <a:ext cx="6881718" cy="42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"/>
          <p:cNvSpPr txBox="1">
            <a:spLocks/>
          </p:cNvSpPr>
          <p:nvPr/>
        </p:nvSpPr>
        <p:spPr>
          <a:xfrm>
            <a:off x="640921" y="486674"/>
            <a:ext cx="411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06. </a:t>
            </a:r>
            <a:r>
              <a:rPr lang="ko-KR" altLang="en-US" sz="24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ko-KR" altLang="en-US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6612"/>
          <a:stretch/>
        </p:blipFill>
        <p:spPr>
          <a:xfrm>
            <a:off x="2345074" y="1124863"/>
            <a:ext cx="1260911" cy="1603803"/>
          </a:xfrm>
          <a:prstGeom prst="round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t="9215" r="6470" b="9303"/>
          <a:stretch/>
        </p:blipFill>
        <p:spPr>
          <a:xfrm>
            <a:off x="5939455" y="1122442"/>
            <a:ext cx="1241658" cy="1605878"/>
          </a:xfrm>
          <a:prstGeom prst="round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r="3424"/>
          <a:stretch/>
        </p:blipFill>
        <p:spPr>
          <a:xfrm>
            <a:off x="4120328" y="1122442"/>
            <a:ext cx="1304782" cy="1606224"/>
          </a:xfrm>
          <a:prstGeom prst="round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 r="5808" b="-1"/>
          <a:stretch/>
        </p:blipFill>
        <p:spPr>
          <a:xfrm>
            <a:off x="4120328" y="3022332"/>
            <a:ext cx="1304782" cy="1652947"/>
          </a:xfrm>
          <a:prstGeom prst="round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6885" r="5084" b="14661"/>
          <a:stretch/>
        </p:blipFill>
        <p:spPr>
          <a:xfrm>
            <a:off x="2345073" y="3022331"/>
            <a:ext cx="1260911" cy="1652947"/>
          </a:xfrm>
          <a:prstGeom prst="round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55" y="3022332"/>
            <a:ext cx="1242325" cy="16529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48357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5500" dirty="0" smtClean="0">
                <a:solidFill>
                  <a:srgbClr val="FF545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Q&amp;A!</a:t>
            </a:r>
            <a:endParaRPr sz="5500" dirty="0">
              <a:solidFill>
                <a:schemeClr val="tx1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714" r="6664"/>
          <a:stretch/>
        </p:blipFill>
        <p:spPr>
          <a:xfrm>
            <a:off x="4104566" y="1714321"/>
            <a:ext cx="854295" cy="8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93" y="1504951"/>
            <a:ext cx="2347626" cy="18156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58677" y="1654037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00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" descr="https://www.jangup.com/news/photo/202309/91144_62676_19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69" y="1504951"/>
            <a:ext cx="2443165" cy="334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292" y="3192074"/>
            <a:ext cx="2347627" cy="1654587"/>
          </a:xfrm>
          <a:prstGeom prst="rect">
            <a:avLst/>
          </a:prstGeom>
        </p:spPr>
      </p:pic>
      <p:sp>
        <p:nvSpPr>
          <p:cNvPr id="30" name="object 7"/>
          <p:cNvSpPr txBox="1">
            <a:spLocks/>
          </p:cNvSpPr>
          <p:nvPr/>
        </p:nvSpPr>
        <p:spPr>
          <a:xfrm>
            <a:off x="3610508" y="956339"/>
            <a:ext cx="242357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4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핫딜</a:t>
            </a: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kern="0" spc="-8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타임딜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증가</a:t>
            </a:r>
            <a:endParaRPr lang="ko-KR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3" name="object 7"/>
          <p:cNvSpPr txBox="1">
            <a:spLocks/>
          </p:cNvSpPr>
          <p:nvPr/>
        </p:nvSpPr>
        <p:spPr>
          <a:xfrm>
            <a:off x="424694" y="327962"/>
            <a:ext cx="257091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35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Why, </a:t>
            </a:r>
            <a:r>
              <a:rPr lang="en-US" altLang="ko-KR" sz="4000" kern="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DDIB?</a:t>
            </a:r>
            <a:endParaRPr lang="ko-KR" altLang="en-US" sz="4000" kern="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2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558677" y="1654037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00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8" y="1827187"/>
            <a:ext cx="2491291" cy="2895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08" y="1827187"/>
            <a:ext cx="2479318" cy="2895522"/>
          </a:xfrm>
          <a:prstGeom prst="rect">
            <a:avLst/>
          </a:prstGeom>
        </p:spPr>
      </p:pic>
      <p:pic>
        <p:nvPicPr>
          <p:cNvPr id="10" name="Google Shape;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96" y="1622149"/>
            <a:ext cx="2997803" cy="2950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bject 7"/>
          <p:cNvSpPr txBox="1">
            <a:spLocks/>
          </p:cNvSpPr>
          <p:nvPr/>
        </p:nvSpPr>
        <p:spPr>
          <a:xfrm>
            <a:off x="2724934" y="1097242"/>
            <a:ext cx="426243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40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기업들의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서버 유지비 부담</a:t>
            </a:r>
            <a:endParaRPr lang="ko-KR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object 7"/>
          <p:cNvSpPr txBox="1">
            <a:spLocks/>
          </p:cNvSpPr>
          <p:nvPr/>
        </p:nvSpPr>
        <p:spPr>
          <a:xfrm>
            <a:off x="424694" y="327962"/>
            <a:ext cx="257091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35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Why, </a:t>
            </a:r>
            <a:r>
              <a:rPr lang="en-US" altLang="ko-KR" sz="4000" kern="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DDIB?</a:t>
            </a:r>
            <a:endParaRPr lang="ko-KR" altLang="en-US" sz="4000" kern="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9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558677" y="1654037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00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object 7"/>
          <p:cNvSpPr txBox="1">
            <a:spLocks/>
          </p:cNvSpPr>
          <p:nvPr/>
        </p:nvSpPr>
        <p:spPr>
          <a:xfrm>
            <a:off x="424694" y="327962"/>
            <a:ext cx="257091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35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Why, </a:t>
            </a:r>
            <a:r>
              <a:rPr lang="en-US" altLang="ko-KR" sz="4000" kern="0" spc="-80" dirty="0" smtClean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DDIB?</a:t>
            </a:r>
            <a:endParaRPr lang="ko-KR" altLang="en-US" sz="4000" kern="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object 7"/>
          <p:cNvSpPr txBox="1">
            <a:spLocks/>
          </p:cNvSpPr>
          <p:nvPr/>
        </p:nvSpPr>
        <p:spPr>
          <a:xfrm>
            <a:off x="2724934" y="1097242"/>
            <a:ext cx="426243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 latinLnBrk="0">
              <a:spcBef>
                <a:spcPts val="100"/>
              </a:spcBef>
              <a:tabLst>
                <a:tab pos="651510" algn="l"/>
              </a:tabLst>
            </a:pPr>
            <a:r>
              <a:rPr lang="en-US" altLang="ko-KR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2400" kern="0" spc="-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대기업의 대용량 트래픽 이슈</a:t>
            </a:r>
            <a:endParaRPr lang="ko-KR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69" y="1792879"/>
            <a:ext cx="4543805" cy="11954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501" y="2663683"/>
            <a:ext cx="5181598" cy="8399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338" y="3573970"/>
            <a:ext cx="5060450" cy="11139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3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59862" y="1"/>
            <a:ext cx="458413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74" y="1929696"/>
            <a:ext cx="2702234" cy="11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3" y="2111202"/>
            <a:ext cx="2150481" cy="8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3" y="2111202"/>
            <a:ext cx="2150481" cy="8342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59862" y="1"/>
            <a:ext cx="458413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7"/>
          <p:cNvSpPr txBox="1">
            <a:spLocks/>
          </p:cNvSpPr>
          <p:nvPr/>
        </p:nvSpPr>
        <p:spPr>
          <a:xfrm>
            <a:off x="5613491" y="1866429"/>
            <a:ext cx="2476877" cy="1330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 latinLnBrk="0">
              <a:lnSpc>
                <a:spcPct val="15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30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저렴한 </a:t>
            </a:r>
            <a:r>
              <a:rPr lang="ko-KR" altLang="en-US" sz="3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가격</a:t>
            </a:r>
            <a:endParaRPr lang="en-US" altLang="ko-KR" sz="30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algn="ctr" latinLnBrk="0">
              <a:lnSpc>
                <a:spcPct val="15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30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안정적 구매</a:t>
            </a:r>
            <a:endParaRPr lang="en-US" altLang="ko-KR" sz="30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59862" y="1"/>
            <a:ext cx="458413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74" y="1929696"/>
            <a:ext cx="2702234" cy="11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7"/>
          <p:cNvSpPr txBox="1">
            <a:spLocks/>
          </p:cNvSpPr>
          <p:nvPr/>
        </p:nvSpPr>
        <p:spPr>
          <a:xfrm>
            <a:off x="995356" y="1513769"/>
            <a:ext cx="2476877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 latinLnBrk="0">
              <a:lnSpc>
                <a:spcPct val="15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3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광고비 절약</a:t>
            </a:r>
            <a:endParaRPr lang="en-US" altLang="ko-KR" sz="3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algn="ctr" latinLnBrk="0">
              <a:lnSpc>
                <a:spcPct val="15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상품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홍보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2700" algn="ctr" latinLnBrk="0">
              <a:lnSpc>
                <a:spcPct val="15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수수료 절감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449</Words>
  <Application>Microsoft Office PowerPoint</Application>
  <PresentationFormat>화면 슬라이드 쇼(16:9)</PresentationFormat>
  <Paragraphs>154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Pretendard</vt:lpstr>
      <vt:lpstr>Pretendard Black</vt:lpstr>
      <vt:lpstr>Pretendard ExtraBold</vt:lpstr>
      <vt:lpstr>Pretendard Medium</vt:lpstr>
      <vt:lpstr>Pretendard SemiBold</vt:lpstr>
      <vt:lpstr>맑은 고딕</vt:lpstr>
      <vt:lpstr>Arial</vt:lpstr>
      <vt:lpstr>Office 테마</vt:lpstr>
      <vt:lpstr>DDIB! : 띱!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시연!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DDIB: 띱!</dc:title>
  <dc:creator>SSAFY</dc:creator>
  <cp:lastModifiedBy>SSAFY</cp:lastModifiedBy>
  <cp:revision>88</cp:revision>
  <dcterms:modified xsi:type="dcterms:W3CDTF">2024-05-20T00:16:35Z</dcterms:modified>
</cp:coreProperties>
</file>